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7"/>
  </p:notesMasterIdLst>
  <p:sldIdLst>
    <p:sldId id="256" r:id="rId2"/>
    <p:sldId id="303" r:id="rId3"/>
    <p:sldId id="267" r:id="rId4"/>
    <p:sldId id="266" r:id="rId5"/>
    <p:sldId id="268" r:id="rId6"/>
    <p:sldId id="313" r:id="rId7"/>
    <p:sldId id="269" r:id="rId8"/>
    <p:sldId id="271" r:id="rId9"/>
    <p:sldId id="263" r:id="rId10"/>
    <p:sldId id="264" r:id="rId11"/>
    <p:sldId id="277" r:id="rId12"/>
    <p:sldId id="265" r:id="rId13"/>
    <p:sldId id="272" r:id="rId14"/>
    <p:sldId id="273" r:id="rId15"/>
    <p:sldId id="296" r:id="rId16"/>
    <p:sldId id="305" r:id="rId17"/>
    <p:sldId id="274" r:id="rId18"/>
    <p:sldId id="281" r:id="rId19"/>
    <p:sldId id="282" r:id="rId20"/>
    <p:sldId id="283" r:id="rId21"/>
    <p:sldId id="284" r:id="rId22"/>
    <p:sldId id="285" r:id="rId23"/>
    <p:sldId id="288" r:id="rId24"/>
    <p:sldId id="292" r:id="rId25"/>
    <p:sldId id="300" r:id="rId26"/>
    <p:sldId id="301" r:id="rId27"/>
    <p:sldId id="291" r:id="rId28"/>
    <p:sldId id="262" r:id="rId29"/>
    <p:sldId id="304" r:id="rId30"/>
    <p:sldId id="306" r:id="rId31"/>
    <p:sldId id="307" r:id="rId32"/>
    <p:sldId id="308" r:id="rId33"/>
    <p:sldId id="309" r:id="rId34"/>
    <p:sldId id="310" r:id="rId35"/>
    <p:sldId id="31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7"/>
    <p:restoredTop sz="77229"/>
  </p:normalViewPr>
  <p:slideViewPr>
    <p:cSldViewPr snapToGrid="0" snapToObjects="1">
      <p:cViewPr>
        <p:scale>
          <a:sx n="69" d="100"/>
          <a:sy n="69" d="100"/>
        </p:scale>
        <p:origin x="2360" y="464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8/17/16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38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64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1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8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9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9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4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Wednesday, August 17,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Wednesday, August 17,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Wednesday, August 17,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8.gif"/><Relationship Id="rId6" Type="http://schemas.openxmlformats.org/officeDocument/2006/relationships/image" Target="../media/image9.jpg"/><Relationship Id="rId7" Type="http://schemas.openxmlformats.org/officeDocument/2006/relationships/image" Target="../media/image2.jpg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Meng</a:t>
            </a:r>
            <a:r>
              <a:rPr lang="en-US" sz="2000" dirty="0" smtClean="0"/>
              <a:t> Jiang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(UIUC),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Christos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(CMU),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Jiawei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(UIUC)</a:t>
            </a:r>
            <a:endParaRPr lang="zh-CN" alt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8725"/>
            <a:ext cx="1158766" cy="173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86" y="4388725"/>
            <a:ext cx="1435556" cy="1738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62" y="4388725"/>
            <a:ext cx="1241535" cy="1738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358015"/>
            <a:ext cx="776687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011C9A"/>
                </a:solidFill>
              </a:rPr>
              <a:t>C</a:t>
            </a:r>
            <a:r>
              <a:rPr lang="en-US" altLang="zh-CN" sz="4000" b="1" dirty="0" smtClean="0">
                <a:solidFill>
                  <a:srgbClr val="011C9A"/>
                </a:solidFill>
              </a:rPr>
              <a:t>ATCH</a:t>
            </a:r>
            <a:r>
              <a:rPr lang="en-US" altLang="zh-CN" sz="4800" b="1" dirty="0" smtClean="0">
                <a:solidFill>
                  <a:srgbClr val="011C9A"/>
                </a:solidFill>
              </a:rPr>
              <a:t>T</a:t>
            </a:r>
            <a:r>
              <a:rPr lang="en-US" altLang="zh-CN" sz="4000" b="1" dirty="0" smtClean="0">
                <a:solidFill>
                  <a:srgbClr val="011C9A"/>
                </a:solidFill>
              </a:rPr>
              <a:t>ARTAN</a:t>
            </a:r>
            <a:r>
              <a:rPr lang="en-US" altLang="zh-CN" sz="4800" b="1" dirty="0" smtClean="0">
                <a:solidFill>
                  <a:srgbClr val="011C9A"/>
                </a:solidFill>
              </a:rPr>
              <a:t>:</a:t>
            </a:r>
            <a:endParaRPr lang="zh-CN" altLang="en-US" sz="4800" b="1" dirty="0">
              <a:solidFill>
                <a:srgbClr val="011C9A"/>
              </a:solidFill>
            </a:endParaRPr>
          </a:p>
          <a:p>
            <a:r>
              <a:rPr lang="en-US" altLang="zh-CN" sz="3800" dirty="0" smtClean="0">
                <a:solidFill>
                  <a:srgbClr val="011C9A"/>
                </a:solidFill>
              </a:rPr>
              <a:t>Representing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and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Summarizing</a:t>
            </a:r>
            <a:endParaRPr lang="zh-CN" altLang="en-US" sz="3800" dirty="0">
              <a:solidFill>
                <a:srgbClr val="011C9A"/>
              </a:solidFill>
            </a:endParaRPr>
          </a:p>
          <a:p>
            <a:r>
              <a:rPr lang="en-US" altLang="zh-CN" sz="3800" dirty="0" smtClean="0">
                <a:solidFill>
                  <a:srgbClr val="011C9A"/>
                </a:solidFill>
              </a:rPr>
              <a:t>Dynamic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err="1" smtClean="0">
                <a:solidFill>
                  <a:srgbClr val="011C9A"/>
                </a:solidFill>
              </a:rPr>
              <a:t>Multicontextual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Behaviors</a:t>
            </a:r>
            <a:endParaRPr lang="en-US" sz="3800" dirty="0">
              <a:solidFill>
                <a:srgbClr val="011C9A"/>
              </a:solidFill>
            </a:endParaRPr>
          </a:p>
        </p:txBody>
      </p:sp>
      <p:pic>
        <p:nvPicPr>
          <p:cNvPr id="9" name="Picture 8" descr="C:\Users\meng\Desktop\cm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20" y="5212474"/>
            <a:ext cx="1219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23" y="5212474"/>
            <a:ext cx="7059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Tensor - modeling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multidimensions</a:t>
            </a:r>
            <a:r>
              <a:rPr lang="en-US" altLang="zh-CN" dirty="0" smtClean="0"/>
              <a:t>: </a:t>
            </a:r>
            <a:r>
              <a:rPr lang="en-US" altLang="zh-CN" sz="2000" dirty="0" smtClean="0"/>
              <a:t>FEMA (KDD’14), </a:t>
            </a:r>
            <a:r>
              <a:rPr lang="en-US" altLang="zh-CN" sz="2000" dirty="0" err="1" smtClean="0"/>
              <a:t>CrossSpot</a:t>
            </a:r>
            <a:r>
              <a:rPr lang="en-US" altLang="zh-CN" sz="2000" dirty="0" smtClean="0"/>
              <a:t> (ICDM’15)</a:t>
            </a:r>
            <a:endParaRPr lang="en-US" altLang="zh-CN" dirty="0" smtClean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 smtClean="0"/>
              <a:t>Representation</a:t>
            </a:r>
            <a:r>
              <a:rPr lang="en-US" b="1" dirty="0" smtClean="0"/>
              <a:t>: 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multicontextual</a:t>
            </a:r>
            <a:r>
              <a:rPr lang="en-US" altLang="zh-CN" b="1" dirty="0" smtClean="0"/>
              <a:t>)</a:t>
            </a:r>
            <a:endParaRPr lang="zh-CN" altLang="en-US" b="1" dirty="0"/>
          </a:p>
          <a:p>
            <a:pPr lvl="1"/>
            <a:r>
              <a:rPr lang="en-US" altLang="zh-CN" b="1" dirty="0"/>
              <a:t>E</a:t>
            </a:r>
            <a:r>
              <a:rPr lang="en-US" altLang="zh-CN" b="1" dirty="0" smtClean="0"/>
              <a:t>mpty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values?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Cube 5"/>
          <p:cNvSpPr>
            <a:spLocks noChangeAspect="1"/>
          </p:cNvSpPr>
          <p:nvPr/>
        </p:nvSpPr>
        <p:spPr>
          <a:xfrm>
            <a:off x="1003702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>
            <a:spLocks noChangeAspect="1"/>
          </p:cNvSpPr>
          <p:nvPr/>
        </p:nvSpPr>
        <p:spPr>
          <a:xfrm rot="10800000">
            <a:off x="1003703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>
            <a:spLocks noChangeAspect="1"/>
          </p:cNvSpPr>
          <p:nvPr/>
        </p:nvSpPr>
        <p:spPr>
          <a:xfrm>
            <a:off x="2031088" y="4100611"/>
            <a:ext cx="273269" cy="273269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31089" y="4353078"/>
            <a:ext cx="0" cy="1097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99569" y="4353078"/>
            <a:ext cx="731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767805" y="4360742"/>
            <a:ext cx="263284" cy="265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14334" y="542834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3588" y="4021035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http://XXX.YYY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9231657">
            <a:off x="633126" y="47617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</a:t>
            </a:r>
            <a:r>
              <a:rPr lang="en-US" smtClean="0"/>
              <a:t>nly $3.99</a:t>
            </a:r>
            <a:endParaRPr lang="en-US" dirty="0"/>
          </a:p>
        </p:txBody>
      </p:sp>
      <p:sp>
        <p:nvSpPr>
          <p:cNvPr id="28" name="Cube 27"/>
          <p:cNvSpPr>
            <a:spLocks noChangeAspect="1"/>
          </p:cNvSpPr>
          <p:nvPr/>
        </p:nvSpPr>
        <p:spPr>
          <a:xfrm>
            <a:off x="5212606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8"/>
          <p:cNvSpPr>
            <a:spLocks noChangeAspect="1"/>
          </p:cNvSpPr>
          <p:nvPr/>
        </p:nvSpPr>
        <p:spPr>
          <a:xfrm rot="10800000">
            <a:off x="5212607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>
            <a:spLocks/>
          </p:cNvSpPr>
          <p:nvPr/>
        </p:nvSpPr>
        <p:spPr>
          <a:xfrm>
            <a:off x="5569958" y="4397747"/>
            <a:ext cx="914400" cy="457200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10800000">
            <a:off x="5380771" y="4545405"/>
            <a:ext cx="152398" cy="30954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2624947">
            <a:off x="6440195" y="4776030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5865363" y="4660526"/>
            <a:ext cx="240619" cy="70308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>
            <a:spLocks/>
          </p:cNvSpPr>
          <p:nvPr/>
        </p:nvSpPr>
        <p:spPr>
          <a:xfrm>
            <a:off x="5212607" y="3484179"/>
            <a:ext cx="2323310" cy="2352171"/>
          </a:xfrm>
          <a:prstGeom prst="cube">
            <a:avLst>
              <a:gd name="adj" fmla="val 2174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be 43"/>
          <p:cNvSpPr>
            <a:spLocks/>
          </p:cNvSpPr>
          <p:nvPr/>
        </p:nvSpPr>
        <p:spPr>
          <a:xfrm rot="10800000">
            <a:off x="5212605" y="3484179"/>
            <a:ext cx="2323310" cy="2352171"/>
          </a:xfrm>
          <a:prstGeom prst="cube">
            <a:avLst>
              <a:gd name="adj" fmla="val 21742"/>
            </a:avLst>
          </a:prstGeom>
          <a:noFill/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Cube 44"/>
          <p:cNvSpPr>
            <a:spLocks/>
          </p:cNvSpPr>
          <p:nvPr/>
        </p:nvSpPr>
        <p:spPr>
          <a:xfrm>
            <a:off x="5212604" y="3077383"/>
            <a:ext cx="2743202" cy="922535"/>
          </a:xfrm>
          <a:prstGeom prst="cube">
            <a:avLst>
              <a:gd name="adj" fmla="val 75053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Cube 45"/>
          <p:cNvSpPr>
            <a:spLocks/>
          </p:cNvSpPr>
          <p:nvPr/>
        </p:nvSpPr>
        <p:spPr>
          <a:xfrm>
            <a:off x="7016436" y="3093149"/>
            <a:ext cx="939370" cy="2743202"/>
          </a:xfrm>
          <a:prstGeom prst="cube">
            <a:avLst>
              <a:gd name="adj" fmla="val 73375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ube 47"/>
          <p:cNvSpPr>
            <a:spLocks/>
          </p:cNvSpPr>
          <p:nvPr/>
        </p:nvSpPr>
        <p:spPr>
          <a:xfrm>
            <a:off x="5723453" y="3077382"/>
            <a:ext cx="2232353" cy="2235597"/>
          </a:xfrm>
          <a:prstGeom prst="cube">
            <a:avLst>
              <a:gd name="adj" fmla="val 9232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762255" y="353865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73068" y="5000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951141" y="57197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3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Tensor - modeling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multidimensions</a:t>
            </a:r>
            <a:r>
              <a:rPr lang="en-US" altLang="zh-CN" dirty="0" smtClean="0"/>
              <a:t>: </a:t>
            </a:r>
            <a:r>
              <a:rPr lang="en-US" altLang="zh-CN" sz="2000" dirty="0" smtClean="0"/>
              <a:t>FEMA (KDD’14), </a:t>
            </a:r>
            <a:r>
              <a:rPr lang="en-US" altLang="zh-CN" sz="2000" dirty="0" err="1" smtClean="0"/>
              <a:t>CrossSpot</a:t>
            </a:r>
            <a:r>
              <a:rPr lang="en-US" altLang="zh-CN" sz="2000" dirty="0" smtClean="0"/>
              <a:t> (ICDM’15)</a:t>
            </a:r>
            <a:endParaRPr lang="en-US" altLang="zh-CN" dirty="0" smtClean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 smtClean="0"/>
              <a:t>Summarization</a:t>
            </a:r>
            <a:r>
              <a:rPr lang="en-US" b="1" dirty="0" smtClean="0"/>
              <a:t>: </a:t>
            </a:r>
            <a:r>
              <a:rPr lang="en-US" altLang="zh-CN" b="1" dirty="0" smtClean="0"/>
              <a:t>(dynamic)</a:t>
            </a:r>
            <a:endParaRPr lang="zh-CN" altLang="en-US" b="1" dirty="0"/>
          </a:p>
          <a:p>
            <a:pPr lvl="1"/>
            <a:r>
              <a:rPr lang="en-US" altLang="zh-CN" b="1" dirty="0" smtClean="0"/>
              <a:t>Temporal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patterns?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Cube 5"/>
          <p:cNvSpPr>
            <a:spLocks noChangeAspect="1"/>
          </p:cNvSpPr>
          <p:nvPr/>
        </p:nvSpPr>
        <p:spPr>
          <a:xfrm>
            <a:off x="1003702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>
            <a:spLocks noChangeAspect="1"/>
          </p:cNvSpPr>
          <p:nvPr/>
        </p:nvSpPr>
        <p:spPr>
          <a:xfrm rot="10800000">
            <a:off x="1003703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>
            <a:spLocks noChangeAspect="1"/>
          </p:cNvSpPr>
          <p:nvPr/>
        </p:nvSpPr>
        <p:spPr>
          <a:xfrm>
            <a:off x="2031088" y="4100611"/>
            <a:ext cx="273269" cy="273269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31089" y="4353078"/>
            <a:ext cx="0" cy="1097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99569" y="4353078"/>
            <a:ext cx="731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767805" y="4360742"/>
            <a:ext cx="263284" cy="265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14334" y="542834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3588" y="4021035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http://XXX.YYY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9231657">
            <a:off x="633126" y="47617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</a:t>
            </a:r>
            <a:r>
              <a:rPr lang="en-US" smtClean="0"/>
              <a:t>nly $3.99</a:t>
            </a:r>
            <a:endParaRPr lang="en-US" dirty="0"/>
          </a:p>
        </p:txBody>
      </p:sp>
      <p:sp>
        <p:nvSpPr>
          <p:cNvPr id="28" name="Cube 27"/>
          <p:cNvSpPr>
            <a:spLocks noChangeAspect="1"/>
          </p:cNvSpPr>
          <p:nvPr/>
        </p:nvSpPr>
        <p:spPr>
          <a:xfrm>
            <a:off x="5304984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8"/>
          <p:cNvSpPr>
            <a:spLocks noChangeAspect="1"/>
          </p:cNvSpPr>
          <p:nvPr/>
        </p:nvSpPr>
        <p:spPr>
          <a:xfrm rot="10800000">
            <a:off x="5304985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>
            <a:spLocks/>
          </p:cNvSpPr>
          <p:nvPr/>
        </p:nvSpPr>
        <p:spPr>
          <a:xfrm>
            <a:off x="5615564" y="4233613"/>
            <a:ext cx="527617" cy="1086988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10800000">
            <a:off x="5426377" y="4406836"/>
            <a:ext cx="143616" cy="913765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2624947">
            <a:off x="6097788" y="5259113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5789751" y="5247399"/>
            <a:ext cx="105207" cy="325234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9412" y="3339096"/>
            <a:ext cx="49725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24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25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26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11C9A"/>
                </a:solidFill>
              </a:rPr>
              <a:t>31</a:t>
            </a:r>
            <a:endParaRPr lang="zh-CN" altLang="en-US" sz="2400" baseline="-250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7030A0"/>
                </a:solidFill>
              </a:rPr>
              <a:t>37</a:t>
            </a:r>
            <a:endParaRPr lang="en-US" sz="24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 smtClean="0"/>
              <a:t>Behavior: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“Two-level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matrix”</a:t>
            </a:r>
            <a:endParaRPr lang="en-US" sz="2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 smtClean="0"/>
              <a:t>Behavioral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summary: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“Tartan”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41" y="1884012"/>
            <a:ext cx="7078717" cy="42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7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Problem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Summarization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8229600" cy="24761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298" y="4107604"/>
            <a:ext cx="3407174" cy="20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en-US" altLang="zh-CN" sz="3200" dirty="0" smtClean="0"/>
              <a:t>ATCH</a:t>
            </a:r>
            <a:r>
              <a:rPr lang="en-US" altLang="zh-CN" dirty="0" smtClean="0"/>
              <a:t>T</a:t>
            </a:r>
            <a:r>
              <a:rPr lang="en-US" altLang="zh-CN" sz="3200" dirty="0" smtClean="0"/>
              <a:t>ARTAN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Employing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lossless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scheme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Minimum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Description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Length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(MDL)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principle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Estimating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number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bits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save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merging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meaningful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250"/>
            <a:ext cx="9144000" cy="18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 Function to Maximize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84" y="1424686"/>
            <a:ext cx="7488621" cy="84716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2692661">
            <a:off x="1392488" y="1975839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398768"/>
            <a:ext cx="110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Tartan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 rot="8918389">
            <a:off x="2216485" y="1962465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2243" y="2424068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Data</a:t>
            </a:r>
            <a:endParaRPr lang="en-US" sz="2400" b="1" dirty="0"/>
          </a:p>
        </p:txBody>
      </p:sp>
      <p:sp>
        <p:nvSpPr>
          <p:cNvPr id="10" name="Down Arrow 9"/>
          <p:cNvSpPr/>
          <p:nvPr/>
        </p:nvSpPr>
        <p:spPr>
          <a:xfrm rot="8941799">
            <a:off x="3747687" y="1952151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25853" y="2427230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First-level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matrix</a:t>
            </a:r>
            <a:endParaRPr lang="zh-CN" altLang="en-US" sz="2400" b="1" dirty="0"/>
          </a:p>
        </p:txBody>
      </p:sp>
      <p:sp>
        <p:nvSpPr>
          <p:cNvPr id="12" name="Down Arrow 11"/>
          <p:cNvSpPr/>
          <p:nvPr/>
        </p:nvSpPr>
        <p:spPr>
          <a:xfrm rot="8918389">
            <a:off x="7227910" y="1961411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28243" y="2433783"/>
            <a:ext cx="2712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Individual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entries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6" y="6383058"/>
            <a:ext cx="7669925" cy="41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868"/>
            <a:ext cx="5687550" cy="34289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4733" y="3146383"/>
            <a:ext cx="2012301" cy="3173422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37" y="2922494"/>
            <a:ext cx="5687550" cy="34289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21972" y="3178009"/>
            <a:ext cx="1103586" cy="2516395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3273" y="3182843"/>
            <a:ext cx="1176132" cy="2516395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4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 to </a:t>
            </a:r>
            <a:r>
              <a:rPr lang="en-US" dirty="0" smtClean="0"/>
              <a:t>Maximize 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4847004"/>
            <a:ext cx="7315200" cy="485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1528064"/>
            <a:ext cx="7488621" cy="847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5450895"/>
            <a:ext cx="5212701" cy="45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3641571"/>
            <a:ext cx="7315200" cy="1066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934288"/>
            <a:ext cx="7315200" cy="536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478607"/>
            <a:ext cx="4779149" cy="4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7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:\Users\meng\Desktop\cm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70" y="2395995"/>
            <a:ext cx="6360148" cy="47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Tartan?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07" y="1528064"/>
            <a:ext cx="5633291" cy="112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" y="1528064"/>
            <a:ext cx="1774439" cy="4528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30" y="1527068"/>
            <a:ext cx="1160632" cy="11606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08062" y="2790084"/>
            <a:ext cx="3548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Visited CMU in 2012-13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2" y="3384096"/>
            <a:ext cx="1158766" cy="1738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2" y="3354133"/>
            <a:ext cx="1435556" cy="173814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0807" y="4010854"/>
            <a:ext cx="58972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88435" y="5225436"/>
            <a:ext cx="2716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Watched lots of</a:t>
            </a:r>
          </a:p>
          <a:p>
            <a:r>
              <a:rPr lang="en-US" sz="2400" b="1" dirty="0" smtClean="0"/>
              <a:t>Tartans</a:t>
            </a:r>
            <a:r>
              <a:rPr lang="en-US" altLang="zh-CN" sz="2400" b="1" dirty="0" smtClean="0"/>
              <a:t>’</a:t>
            </a:r>
            <a:r>
              <a:rPr lang="en-US" sz="2400" b="1" dirty="0" smtClean="0"/>
              <a:t> games</a:t>
            </a:r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13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66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3" y="4953884"/>
            <a:ext cx="3275113" cy="270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69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Time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complexity: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95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699"/>
            <a:ext cx="9144000" cy="39377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9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Qualitative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Bowl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817"/>
            <a:ext cx="9144000" cy="51357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5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Quantitative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0" y="1495341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Tartan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180085" y="3907318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1970925"/>
            <a:ext cx="5959365" cy="244135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3" y="4428042"/>
            <a:ext cx="6421039" cy="172362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8434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708"/>
            <a:ext cx="9144000" cy="61856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66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Novel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representations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Behavior: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“two-level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tensor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“Tartan”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</a:t>
            </a:r>
            <a:endParaRPr lang="zh-CN" altLang="en-US" sz="2400" dirty="0" smtClean="0"/>
          </a:p>
          <a:p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summarization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algorithm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Principled-scoring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Parameter-free: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r>
              <a:rPr lang="zh-CN" altLang="en-US" sz="2400" dirty="0"/>
              <a:t> </a:t>
            </a:r>
            <a:r>
              <a:rPr lang="en-US" altLang="zh-CN" sz="2400" dirty="0"/>
              <a:t>Description</a:t>
            </a:r>
            <a:r>
              <a:rPr lang="zh-CN" altLang="en-US" sz="2400" dirty="0"/>
              <a:t> </a:t>
            </a:r>
            <a:r>
              <a:rPr lang="en-US" altLang="zh-CN" sz="2400" dirty="0"/>
              <a:t>Length</a:t>
            </a:r>
            <a:endParaRPr lang="zh-CN" altLang="en-US" sz="2400" dirty="0"/>
          </a:p>
          <a:p>
            <a:pPr lvl="1"/>
            <a:r>
              <a:rPr lang="en-US" altLang="zh-CN" sz="2400" dirty="0"/>
              <a:t>Scalable</a:t>
            </a:r>
            <a:r>
              <a:rPr lang="en-US" altLang="zh-CN" sz="2400" dirty="0" smtClean="0"/>
              <a:t>: Greedy search for local optimum</a:t>
            </a:r>
            <a:endParaRPr lang="zh-CN" altLang="en-US" sz="2800" dirty="0" smtClean="0"/>
          </a:p>
          <a:p>
            <a:r>
              <a:rPr lang="en-US" altLang="zh-CN" sz="2800" dirty="0" smtClean="0"/>
              <a:t>Effectiveness,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</a:t>
            </a:r>
            <a:r>
              <a:rPr lang="en-US" altLang="zh-CN" sz="2800" dirty="0" smtClean="0"/>
              <a:t>iscovery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fficiency</a:t>
            </a:r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CatchTartan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 smtClean="0"/>
          </a:p>
          <a:p>
            <a:r>
              <a:rPr lang="en-US" dirty="0" err="1" smtClean="0"/>
              <a:t>www.meng-jiang.com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0" y="1295782"/>
            <a:ext cx="8614245" cy="17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0" y="2948686"/>
            <a:ext cx="6684579" cy="31171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686"/>
            <a:ext cx="914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Behavior? Is it valuable?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3900" y="2423802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78556" y="2423802"/>
            <a:ext cx="4857982" cy="4488688"/>
          </a:xfrm>
        </p:spPr>
        <p:txBody>
          <a:bodyPr/>
          <a:lstStyle/>
          <a:p>
            <a:r>
              <a:rPr lang="en-US" altLang="zh-CN" dirty="0" smtClean="0"/>
              <a:t>Publishing-paper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文本框 20"/>
          <p:cNvSpPr txBox="1"/>
          <p:nvPr/>
        </p:nvSpPr>
        <p:spPr>
          <a:xfrm>
            <a:off x="321573" y="1528064"/>
            <a:ext cx="8647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Behavior: </a:t>
            </a:r>
            <a:r>
              <a:rPr lang="en-US" altLang="zh-CN" sz="2400" dirty="0" smtClean="0"/>
              <a:t>interactions made </a:t>
            </a:r>
            <a:r>
              <a:rPr lang="en-US" altLang="zh-CN" sz="2400" dirty="0"/>
              <a:t>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individuals or organisms </a:t>
            </a:r>
            <a:r>
              <a:rPr lang="en-US" altLang="zh-CN" sz="2400" dirty="0" smtClean="0"/>
              <a:t>in </a:t>
            </a:r>
            <a:r>
              <a:rPr lang="en-US" altLang="zh-CN" sz="2400" dirty="0"/>
              <a:t>conjunction with </a:t>
            </a:r>
            <a:r>
              <a:rPr lang="en-US" altLang="zh-CN" sz="2400" b="1" dirty="0">
                <a:solidFill>
                  <a:srgbClr val="FF0000"/>
                </a:solidFill>
              </a:rPr>
              <a:t>themselves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or their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environment</a:t>
            </a:r>
            <a:r>
              <a:rPr lang="en-US" altLang="zh-CN" sz="2400" dirty="0" smtClean="0"/>
              <a:t>. (Wikipedia)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78455" y="3016019"/>
            <a:ext cx="368956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20:03:09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11C9A"/>
                </a:solidFill>
              </a:rPr>
              <a:t>@</a:t>
            </a:r>
            <a:r>
              <a:rPr lang="en-US" sz="2000" dirty="0" err="1" smtClean="0">
                <a:solidFill>
                  <a:srgbClr val="011C9A"/>
                </a:solidFill>
              </a:rPr>
              <a:t>ebekahwsm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sz="2000" dirty="0" smtClean="0"/>
              <a:t>this </a:t>
            </a:r>
            <a:r>
              <a:rPr lang="en-US" sz="2000" dirty="0"/>
              <a:t>better be the </a:t>
            </a:r>
            <a:r>
              <a:rPr lang="en-US" sz="2000" dirty="0">
                <a:solidFill>
                  <a:srgbClr val="00B050"/>
                </a:solidFill>
              </a:rPr>
              <a:t>best halftime show </a:t>
            </a:r>
            <a:r>
              <a:rPr lang="en-US" sz="2000" dirty="0"/>
              <a:t>ever </a:t>
            </a:r>
            <a:r>
              <a:rPr lang="en-US" sz="2000" dirty="0">
                <a:solidFill>
                  <a:srgbClr val="00B050"/>
                </a:solidFill>
              </a:rPr>
              <a:t>in the history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B050"/>
                </a:solidFill>
              </a:rPr>
              <a:t>halftimes shows</a:t>
            </a:r>
            <a:r>
              <a:rPr lang="en-US" sz="2000" dirty="0"/>
              <a:t>. ever. 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 err="1">
                <a:solidFill>
                  <a:srgbClr val="7030A0"/>
                </a:solidFill>
              </a:rPr>
              <a:t>SuperBowl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27059" y="3016019"/>
            <a:ext cx="423304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altLang="zh-CN" sz="2000" dirty="0" smtClean="0">
                <a:solidFill>
                  <a:srgbClr val="FF0000"/>
                </a:solidFill>
              </a:rPr>
              <a:t>09</a:t>
            </a:r>
            <a:r>
              <a:rPr 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P.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Melville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W.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Gryc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R.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Lawrence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smtClean="0">
                <a:solidFill>
                  <a:srgbClr val="00B050"/>
                </a:solidFill>
              </a:rPr>
              <a:t>Sentiment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analysis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combining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lexical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text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7030A0"/>
                </a:solidFill>
              </a:rPr>
              <a:t>KDD</a:t>
            </a:r>
            <a:r>
              <a:rPr lang="en-US" altLang="zh-CN" sz="2000" dirty="0" smtClean="0"/>
              <a:t>’09.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p81623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p84395</a:t>
            </a:r>
            <a:r>
              <a:rPr lang="en-US" altLang="zh-CN" sz="2000" dirty="0" smtClean="0"/>
              <a:t>…</a:t>
            </a:r>
            <a:endParaRPr lang="zh-CN" alt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30502" y="4816423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/>
              <a:t>Q:</a:t>
            </a:r>
            <a:r>
              <a:rPr lang="zh-CN" altLang="en-US" sz="2400" b="1" i="1" dirty="0"/>
              <a:t> </a:t>
            </a:r>
            <a:r>
              <a:rPr lang="en-US" altLang="zh-CN" sz="2400" i="1" dirty="0"/>
              <a:t>What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can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we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discover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behavioral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data?</a:t>
            </a:r>
            <a:endParaRPr lang="zh-CN" altLang="en-US" sz="2400" i="1" dirty="0"/>
          </a:p>
          <a:p>
            <a:r>
              <a:rPr lang="en-US" altLang="zh-CN" sz="2400" b="1" i="1" dirty="0"/>
              <a:t>Ex.</a:t>
            </a:r>
            <a:r>
              <a:rPr lang="zh-CN" altLang="en-US" sz="2400" b="1" i="1" dirty="0"/>
              <a:t> </a:t>
            </a:r>
            <a:r>
              <a:rPr lang="en-US" altLang="zh-CN" sz="2400" i="1" dirty="0"/>
              <a:t>Given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every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phone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call</a:t>
            </a:r>
            <a:r>
              <a:rPr lang="en-US" altLang="zh-CN" sz="2400" i="1" dirty="0"/>
              <a:t> </a:t>
            </a:r>
            <a:r>
              <a:rPr lang="en-US" altLang="zh-CN" sz="2400" i="1" dirty="0" smtClean="0"/>
              <a:t>/ message between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military leaders, scientists, businesspersons,</a:t>
            </a:r>
            <a:r>
              <a:rPr lang="en-US" altLang="zh-CN" sz="2400" i="1" dirty="0"/>
              <a:t> </a:t>
            </a:r>
            <a:r>
              <a:rPr lang="en-US" altLang="zh-CN" sz="2400" i="1" dirty="0" smtClean="0"/>
              <a:t>Find</a:t>
            </a:r>
            <a:r>
              <a:rPr lang="zh-CN" altLang="en-US" sz="2400" i="1" dirty="0" smtClean="0"/>
              <a:t> </a:t>
            </a:r>
            <a:r>
              <a:rPr lang="is-IS" altLang="zh-CN" sz="2400" i="1" dirty="0" smtClean="0"/>
              <a:t>…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37960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Qualitative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Grammy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064"/>
            <a:ext cx="9144000" cy="4253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6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Synthetic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zh-CN" altLang="en-US" dirty="0" smtClean="0"/>
          </a:p>
          <a:p>
            <a:endParaRPr lang="zh-CN" altLang="en-US" dirty="0" smtClean="0"/>
          </a:p>
          <a:p>
            <a:pPr marL="0" indent="0">
              <a:buNone/>
            </a:pP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Real-data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78682"/>
            <a:ext cx="6400800" cy="2283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16" y="2065283"/>
            <a:ext cx="5132364" cy="1837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980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Efficiency and Tartan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4300215"/>
            <a:ext cx="9144000" cy="14060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09" y="1424686"/>
            <a:ext cx="7141779" cy="25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66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Things</a:t>
            </a:r>
            <a:r>
              <a:rPr lang="zh-CN" altLang="en-US" sz="3200" dirty="0"/>
              <a:t> </a:t>
            </a:r>
            <a:r>
              <a:rPr lang="en-US" altLang="zh-CN" sz="3200" dirty="0"/>
              <a:t>Related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“Two-Level”</a:t>
            </a:r>
            <a:r>
              <a:rPr lang="zh-CN" altLang="en-US" sz="3200" dirty="0"/>
              <a:t> </a:t>
            </a:r>
            <a:r>
              <a:rPr lang="en-US" altLang="zh-CN" sz="3200" dirty="0"/>
              <a:t>Matrix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Time-evolving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h</a:t>
            </a:r>
            <a:r>
              <a:rPr lang="en-US" altLang="zh-CN" sz="2800" dirty="0" smtClean="0"/>
              <a:t>eterogeneous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networks</a:t>
            </a:r>
          </a:p>
          <a:p>
            <a:pPr lvl="1"/>
            <a:r>
              <a:rPr lang="en-US" sz="2400" dirty="0" smtClean="0"/>
              <a:t>Bipartite one-to-many graph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927118" y="2829013"/>
          <a:ext cx="4310742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  <a:gridCol w="718457"/>
                <a:gridCol w="718457"/>
                <a:gridCol w="718457"/>
                <a:gridCol w="718457"/>
                <a:gridCol w="718457"/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Author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Venue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Papers</a:t>
                      </a:r>
                      <a:endParaRPr lang="en-US" sz="2400" dirty="0"/>
                    </a:p>
                  </a:txBody>
                  <a:tcPr vert="vert270"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1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2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272124" y="3286213"/>
          <a:ext cx="71845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364032" y="5597867"/>
          <a:ext cx="28738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  <a:gridCol w="718457"/>
                <a:gridCol w="718457"/>
                <a:gridCol w="71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91440" y="3286213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a1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1440" y="4216760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491628" y="2554693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491628" y="3485240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91817" y="3286213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v1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891817" y="4216760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491628" y="4509300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491628" y="5439847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4</a:t>
            </a:r>
            <a:endParaRPr lang="en-US" dirty="0"/>
          </a:p>
        </p:txBody>
      </p:sp>
      <p:cxnSp>
        <p:nvCxnSpPr>
          <p:cNvPr id="19" name="Straight Connector 18"/>
          <p:cNvCxnSpPr>
            <a:stCxn id="12" idx="3"/>
            <a:endCxn id="10" idx="6"/>
          </p:cNvCxnSpPr>
          <p:nvPr/>
        </p:nvCxnSpPr>
        <p:spPr>
          <a:xfrm flipH="1">
            <a:off x="822960" y="3179084"/>
            <a:ext cx="775797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5"/>
            <a:endCxn id="14" idx="1"/>
          </p:cNvCxnSpPr>
          <p:nvPr/>
        </p:nvCxnSpPr>
        <p:spPr>
          <a:xfrm>
            <a:off x="2116019" y="3179084"/>
            <a:ext cx="882927" cy="214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7"/>
            <a:endCxn id="13" idx="2"/>
          </p:cNvCxnSpPr>
          <p:nvPr/>
        </p:nvCxnSpPr>
        <p:spPr>
          <a:xfrm flipV="1">
            <a:off x="715831" y="3851000"/>
            <a:ext cx="775797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6"/>
            <a:endCxn id="13" idx="2"/>
          </p:cNvCxnSpPr>
          <p:nvPr/>
        </p:nvCxnSpPr>
        <p:spPr>
          <a:xfrm>
            <a:off x="822960" y="3651973"/>
            <a:ext cx="668668" cy="19902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6"/>
            <a:endCxn id="15" idx="1"/>
          </p:cNvCxnSpPr>
          <p:nvPr/>
        </p:nvCxnSpPr>
        <p:spPr>
          <a:xfrm>
            <a:off x="2223148" y="3851000"/>
            <a:ext cx="775798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6"/>
            <a:endCxn id="16" idx="2"/>
          </p:cNvCxnSpPr>
          <p:nvPr/>
        </p:nvCxnSpPr>
        <p:spPr>
          <a:xfrm>
            <a:off x="822960" y="4582520"/>
            <a:ext cx="668668" cy="2925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6"/>
            <a:endCxn id="16" idx="2"/>
          </p:cNvCxnSpPr>
          <p:nvPr/>
        </p:nvCxnSpPr>
        <p:spPr>
          <a:xfrm>
            <a:off x="822960" y="3651973"/>
            <a:ext cx="668668" cy="122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6"/>
            <a:endCxn id="17" idx="2"/>
          </p:cNvCxnSpPr>
          <p:nvPr/>
        </p:nvCxnSpPr>
        <p:spPr>
          <a:xfrm>
            <a:off x="822960" y="4582520"/>
            <a:ext cx="668668" cy="122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6"/>
            <a:endCxn id="17" idx="2"/>
          </p:cNvCxnSpPr>
          <p:nvPr/>
        </p:nvCxnSpPr>
        <p:spPr>
          <a:xfrm>
            <a:off x="822960" y="3651973"/>
            <a:ext cx="668668" cy="21536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6"/>
            <a:endCxn id="14" idx="3"/>
          </p:cNvCxnSpPr>
          <p:nvPr/>
        </p:nvCxnSpPr>
        <p:spPr>
          <a:xfrm flipV="1">
            <a:off x="2223148" y="3910604"/>
            <a:ext cx="775798" cy="9644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" idx="6"/>
            <a:endCxn id="15" idx="3"/>
          </p:cNvCxnSpPr>
          <p:nvPr/>
        </p:nvCxnSpPr>
        <p:spPr>
          <a:xfrm flipV="1">
            <a:off x="2223148" y="4841151"/>
            <a:ext cx="775798" cy="9644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596115" y="5239827"/>
            <a:ext cx="417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endParaRPr lang="en-US" sz="2800" baseline="-25000" dirty="0"/>
          </a:p>
        </p:txBody>
      </p:sp>
      <p:sp>
        <p:nvSpPr>
          <p:cNvPr id="56" name="Rectangle 55"/>
          <p:cNvSpPr/>
          <p:nvPr/>
        </p:nvSpPr>
        <p:spPr>
          <a:xfrm>
            <a:off x="2343420" y="2688645"/>
            <a:ext cx="417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</a:t>
            </a:r>
            <a:r>
              <a:rPr lang="en-US" altLang="zh-CN" sz="2800" baseline="-25000" dirty="0" smtClean="0"/>
              <a:t>1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984747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Things</a:t>
            </a:r>
            <a:r>
              <a:rPr lang="zh-CN" altLang="en-US" sz="3200" dirty="0"/>
              <a:t> </a:t>
            </a:r>
            <a:r>
              <a:rPr lang="en-US" altLang="zh-CN" sz="3200" dirty="0"/>
              <a:t>Related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“Two-Level”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Matrix 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Time-evolving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h</a:t>
            </a:r>
            <a:r>
              <a:rPr lang="en-US" altLang="zh-CN" sz="2800" dirty="0" smtClean="0"/>
              <a:t>eterogeneous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networks</a:t>
            </a:r>
          </a:p>
          <a:p>
            <a:pPr lvl="1"/>
            <a:r>
              <a:rPr lang="en-US" sz="2400" dirty="0" smtClean="0"/>
              <a:t>Relationships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759169" y="2810351"/>
          <a:ext cx="5216880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2110"/>
                <a:gridCol w="652110"/>
                <a:gridCol w="652110"/>
                <a:gridCol w="652110"/>
                <a:gridCol w="652110"/>
                <a:gridCol w="652110"/>
                <a:gridCol w="652110"/>
                <a:gridCol w="652110"/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Author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Paper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Venue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 smtClean="0"/>
                        <a:t>Relationsihps</a:t>
                      </a:r>
                      <a:endParaRPr lang="en-US" sz="2400" dirty="0"/>
                    </a:p>
                  </a:txBody>
                  <a:tcPr vert="vert270"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1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2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5075855" y="5579205"/>
          <a:ext cx="390019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0032"/>
                <a:gridCol w="650032"/>
                <a:gridCol w="650032"/>
                <a:gridCol w="650032"/>
                <a:gridCol w="650032"/>
                <a:gridCol w="65003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Oval 9"/>
          <p:cNvSpPr/>
          <p:nvPr/>
        </p:nvSpPr>
        <p:spPr>
          <a:xfrm>
            <a:off x="91440" y="3267551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a1</a:t>
            </a: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1440" y="4198098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491628" y="2536031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491628" y="3466578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891817" y="3267551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v1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891817" y="4198098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v2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491628" y="4490638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491628" y="5421185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4</a:t>
            </a:r>
            <a:endParaRPr lang="en-US" dirty="0"/>
          </a:p>
        </p:txBody>
      </p:sp>
      <p:cxnSp>
        <p:nvCxnSpPr>
          <p:cNvPr id="19" name="Straight Connector 18"/>
          <p:cNvCxnSpPr>
            <a:stCxn id="12" idx="3"/>
            <a:endCxn id="10" idx="6"/>
          </p:cNvCxnSpPr>
          <p:nvPr/>
        </p:nvCxnSpPr>
        <p:spPr>
          <a:xfrm flipH="1">
            <a:off x="822960" y="3160422"/>
            <a:ext cx="775797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5"/>
            <a:endCxn id="14" idx="1"/>
          </p:cNvCxnSpPr>
          <p:nvPr/>
        </p:nvCxnSpPr>
        <p:spPr>
          <a:xfrm>
            <a:off x="2116019" y="3160422"/>
            <a:ext cx="882927" cy="21425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7"/>
            <a:endCxn id="13" idx="2"/>
          </p:cNvCxnSpPr>
          <p:nvPr/>
        </p:nvCxnSpPr>
        <p:spPr>
          <a:xfrm flipV="1">
            <a:off x="715831" y="3832338"/>
            <a:ext cx="775797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6"/>
            <a:endCxn id="13" idx="2"/>
          </p:cNvCxnSpPr>
          <p:nvPr/>
        </p:nvCxnSpPr>
        <p:spPr>
          <a:xfrm>
            <a:off x="822960" y="3633311"/>
            <a:ext cx="668668" cy="19902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6"/>
            <a:endCxn id="15" idx="1"/>
          </p:cNvCxnSpPr>
          <p:nvPr/>
        </p:nvCxnSpPr>
        <p:spPr>
          <a:xfrm>
            <a:off x="2223148" y="3832338"/>
            <a:ext cx="775798" cy="47288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1" idx="6"/>
            <a:endCxn id="16" idx="2"/>
          </p:cNvCxnSpPr>
          <p:nvPr/>
        </p:nvCxnSpPr>
        <p:spPr>
          <a:xfrm>
            <a:off x="822960" y="4563858"/>
            <a:ext cx="668668" cy="2925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6"/>
            <a:endCxn id="16" idx="2"/>
          </p:cNvCxnSpPr>
          <p:nvPr/>
        </p:nvCxnSpPr>
        <p:spPr>
          <a:xfrm>
            <a:off x="822960" y="3633311"/>
            <a:ext cx="668668" cy="122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1" idx="6"/>
            <a:endCxn id="17" idx="2"/>
          </p:cNvCxnSpPr>
          <p:nvPr/>
        </p:nvCxnSpPr>
        <p:spPr>
          <a:xfrm>
            <a:off x="822960" y="4563858"/>
            <a:ext cx="668668" cy="12230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6"/>
            <a:endCxn id="17" idx="2"/>
          </p:cNvCxnSpPr>
          <p:nvPr/>
        </p:nvCxnSpPr>
        <p:spPr>
          <a:xfrm>
            <a:off x="822960" y="3633311"/>
            <a:ext cx="668668" cy="21536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6" idx="6"/>
            <a:endCxn id="14" idx="3"/>
          </p:cNvCxnSpPr>
          <p:nvPr/>
        </p:nvCxnSpPr>
        <p:spPr>
          <a:xfrm flipV="1">
            <a:off x="2223148" y="3891942"/>
            <a:ext cx="775798" cy="9644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17" idx="6"/>
            <a:endCxn id="15" idx="3"/>
          </p:cNvCxnSpPr>
          <p:nvPr/>
        </p:nvCxnSpPr>
        <p:spPr>
          <a:xfrm flipV="1">
            <a:off x="2223148" y="4822489"/>
            <a:ext cx="775798" cy="9644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596115" y="5221165"/>
            <a:ext cx="417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/>
              <a:t>t</a:t>
            </a:r>
            <a:r>
              <a:rPr lang="en-US" altLang="zh-CN" sz="2800" baseline="-25000"/>
              <a:t>2</a:t>
            </a:r>
            <a:endParaRPr lang="en-US" sz="2800" baseline="-25000" dirty="0"/>
          </a:p>
        </p:txBody>
      </p:sp>
      <p:sp>
        <p:nvSpPr>
          <p:cNvPr id="56" name="Rectangle 55"/>
          <p:cNvSpPr/>
          <p:nvPr/>
        </p:nvSpPr>
        <p:spPr>
          <a:xfrm>
            <a:off x="2343420" y="2669983"/>
            <a:ext cx="417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</a:t>
            </a:r>
            <a:r>
              <a:rPr lang="en-US" altLang="zh-CN" sz="2800" baseline="-25000" dirty="0" smtClean="0"/>
              <a:t>1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785088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Things</a:t>
            </a:r>
            <a:r>
              <a:rPr lang="zh-CN" altLang="en-US" sz="3200" dirty="0"/>
              <a:t> </a:t>
            </a:r>
            <a:r>
              <a:rPr lang="en-US" altLang="zh-CN" sz="3200" dirty="0"/>
              <a:t>Related</a:t>
            </a:r>
            <a:r>
              <a:rPr lang="zh-CN" altLang="en-US" sz="3200" dirty="0"/>
              <a:t> </a:t>
            </a:r>
            <a:r>
              <a:rPr lang="en-US" altLang="zh-CN" sz="3200" dirty="0"/>
              <a:t>with</a:t>
            </a:r>
            <a:r>
              <a:rPr lang="zh-CN" altLang="en-US" sz="3200" dirty="0"/>
              <a:t> </a:t>
            </a:r>
            <a:r>
              <a:rPr lang="en-US" altLang="zh-CN" sz="3200" dirty="0"/>
              <a:t>“Two-Level”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Matrix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(cont.)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Meta-Path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similarity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269569" y="3658497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311893" y="2000147"/>
          <a:ext cx="4310742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  <a:gridCol w="718457"/>
                <a:gridCol w="718457"/>
                <a:gridCol w="718457"/>
                <a:gridCol w="718457"/>
                <a:gridCol w="718457"/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Author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Venue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Papers</a:t>
                      </a:r>
                      <a:endParaRPr lang="en-US" sz="2400" dirty="0"/>
                    </a:p>
                  </a:txBody>
                  <a:tcPr vert="vert270"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1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656899" y="2457347"/>
          <a:ext cx="71845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Oval 7"/>
          <p:cNvSpPr/>
          <p:nvPr/>
        </p:nvSpPr>
        <p:spPr>
          <a:xfrm>
            <a:off x="91440" y="2894330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/>
              <a:t>a1</a:t>
            </a: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1440" y="3824877"/>
            <a:ext cx="731520" cy="7315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a2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491628" y="2162810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491628" y="3093357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891817" y="2894330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v1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891817" y="3824877"/>
            <a:ext cx="731520" cy="73152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v2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491628" y="4117417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491628" y="5047964"/>
            <a:ext cx="731520" cy="7315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r>
              <a:rPr lang="en-US" altLang="zh-CN" dirty="0"/>
              <a:t>4</a:t>
            </a:r>
            <a:endParaRPr lang="en-US" dirty="0"/>
          </a:p>
        </p:txBody>
      </p:sp>
      <p:cxnSp>
        <p:nvCxnSpPr>
          <p:cNvPr id="16" name="Straight Connector 15"/>
          <p:cNvCxnSpPr>
            <a:stCxn id="15" idx="3"/>
            <a:endCxn id="13" idx="6"/>
          </p:cNvCxnSpPr>
          <p:nvPr/>
        </p:nvCxnSpPr>
        <p:spPr>
          <a:xfrm flipH="1">
            <a:off x="822960" y="2787201"/>
            <a:ext cx="775797" cy="472889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5" idx="5"/>
            <a:endCxn id="17" idx="1"/>
          </p:cNvCxnSpPr>
          <p:nvPr/>
        </p:nvCxnSpPr>
        <p:spPr>
          <a:xfrm>
            <a:off x="2116019" y="2787201"/>
            <a:ext cx="882927" cy="214258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7"/>
            <a:endCxn id="16" idx="2"/>
          </p:cNvCxnSpPr>
          <p:nvPr/>
        </p:nvCxnSpPr>
        <p:spPr>
          <a:xfrm flipV="1">
            <a:off x="715831" y="3459117"/>
            <a:ext cx="775797" cy="47288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6" idx="2"/>
          </p:cNvCxnSpPr>
          <p:nvPr/>
        </p:nvCxnSpPr>
        <p:spPr>
          <a:xfrm>
            <a:off x="822960" y="3260090"/>
            <a:ext cx="668668" cy="19902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6"/>
            <a:endCxn id="19" idx="2"/>
          </p:cNvCxnSpPr>
          <p:nvPr/>
        </p:nvCxnSpPr>
        <p:spPr>
          <a:xfrm>
            <a:off x="822960" y="4190637"/>
            <a:ext cx="668668" cy="29254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6"/>
            <a:endCxn id="17" idx="3"/>
          </p:cNvCxnSpPr>
          <p:nvPr/>
        </p:nvCxnSpPr>
        <p:spPr>
          <a:xfrm flipV="1">
            <a:off x="2223148" y="3518721"/>
            <a:ext cx="775798" cy="964456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1440" y="6006497"/>
            <a:ext cx="457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" y="6455153"/>
            <a:ext cx="457200" cy="0"/>
          </a:xfrm>
          <a:prstGeom prst="line">
            <a:avLst/>
          </a:prstGeom>
          <a:ln w="762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94560" y="6270487"/>
            <a:ext cx="450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/>
              <a:t>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Venue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44038" y="5820105"/>
            <a:ext cx="265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smtClean="0"/>
              <a:t>Author</a:t>
            </a:r>
            <a:endParaRPr lang="en-US" dirty="0"/>
          </a:p>
        </p:txBody>
      </p:sp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4311893" y="3648845"/>
          <a:ext cx="4310742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  <a:gridCol w="718457"/>
                <a:gridCol w="718457"/>
                <a:gridCol w="718457"/>
                <a:gridCol w="718457"/>
                <a:gridCol w="718457"/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Author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Venue</a:t>
                      </a:r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Papers</a:t>
                      </a:r>
                      <a:endParaRPr lang="en-US" sz="2400" dirty="0"/>
                    </a:p>
                  </a:txBody>
                  <a:tcPr vert="vert270"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1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400" dirty="0" smtClean="0"/>
                        <a:t>t</a:t>
                      </a:r>
                      <a:r>
                        <a:rPr lang="en-US" altLang="zh-CN" sz="2400" baseline="-25000" dirty="0" smtClean="0"/>
                        <a:t>2</a:t>
                      </a:r>
                      <a:endParaRPr 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/>
          </p:nvPr>
        </p:nvGraphicFramePr>
        <p:xfrm>
          <a:off x="8656898" y="4106045"/>
          <a:ext cx="718457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3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</a:t>
                      </a:r>
                      <a:r>
                        <a:rPr lang="en-US" altLang="zh-CN" baseline="-25000" dirty="0" smtClean="0"/>
                        <a:t>4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altLang="zh-CN" dirty="0" smtClean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5748807" y="6417699"/>
          <a:ext cx="2873828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8457"/>
                <a:gridCol w="718457"/>
                <a:gridCol w="718457"/>
                <a:gridCol w="7184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1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</a:t>
                      </a:r>
                      <a:r>
                        <a:rPr lang="en-US" altLang="zh-CN" baseline="-25000" dirty="0" smtClean="0"/>
                        <a:t>2</a:t>
                      </a:r>
                      <a:endParaRPr lang="en-US" baseline="-25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1" name="Down Arrow 40"/>
          <p:cNvSpPr/>
          <p:nvPr/>
        </p:nvSpPr>
        <p:spPr>
          <a:xfrm>
            <a:off x="7478030" y="4390999"/>
            <a:ext cx="186612" cy="978408"/>
          </a:xfrm>
          <a:prstGeom prst="downArrow">
            <a:avLst/>
          </a:prstGeom>
          <a:solidFill>
            <a:srgbClr val="011C9A"/>
          </a:solidFill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rot="5400000">
            <a:off x="6864532" y="5177586"/>
            <a:ext cx="182880" cy="457200"/>
          </a:xfrm>
          <a:prstGeom prst="downArrow">
            <a:avLst/>
          </a:prstGeom>
          <a:solidFill>
            <a:srgbClr val="011C9A"/>
          </a:solidFill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 rot="16200000">
            <a:off x="6575266" y="3865496"/>
            <a:ext cx="182880" cy="934091"/>
          </a:xfrm>
          <a:prstGeom prst="downArrow">
            <a:avLst/>
          </a:prstGeom>
          <a:solidFill>
            <a:srgbClr val="011C9A"/>
          </a:solidFill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989107" y="2548046"/>
            <a:ext cx="137899" cy="397306"/>
          </a:xfrm>
          <a:prstGeom prst="downArrow">
            <a:avLst/>
          </a:prstGeom>
          <a:solidFill>
            <a:srgbClr val="011C9A"/>
          </a:solidFill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 rot="16200000">
            <a:off x="6187901" y="2783585"/>
            <a:ext cx="147123" cy="495952"/>
          </a:xfrm>
          <a:prstGeom prst="downArrow">
            <a:avLst/>
          </a:prstGeom>
          <a:solidFill>
            <a:srgbClr val="011C9A"/>
          </a:solidFill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92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Why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Talk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about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Behavior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Today?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073189" y="1472057"/>
              <a:ext cx="295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mtClean="0"/>
                <a:t>Physical Environment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493895" y="1472057"/>
              <a:ext cx="278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Online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Environment</a:t>
              </a:r>
              <a:endParaRPr lang="zh-CN" altLang="en-US" b="1" dirty="0"/>
            </a:p>
          </p:txBody>
        </p:sp>
      </p:grpSp>
      <p:sp>
        <p:nvSpPr>
          <p:cNvPr id="12" name="右箭头 11"/>
          <p:cNvSpPr/>
          <p:nvPr/>
        </p:nvSpPr>
        <p:spPr>
          <a:xfrm>
            <a:off x="4488003" y="3030372"/>
            <a:ext cx="149901" cy="75700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04563" y="5117434"/>
            <a:ext cx="7556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The human behaviors are broadly and deeply</a:t>
            </a:r>
            <a:endParaRPr lang="zh-CN" altLang="en-US" sz="2800" dirty="0" smtClean="0"/>
          </a:p>
          <a:p>
            <a:pPr algn="ctr"/>
            <a:r>
              <a:rPr lang="en-US" altLang="zh-CN" sz="2800" dirty="0" smtClean="0"/>
              <a:t>recorded in an unprecedented level.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071541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This is the first time that we can get insights of human behaviors and the society from large scale real data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86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927322" y="3342822"/>
            <a:ext cx="2743200" cy="731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Understanding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27322" y="4333422"/>
            <a:ext cx="2743200" cy="7315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Predicting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927322" y="5324022"/>
            <a:ext cx="274320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Intervening</a:t>
            </a:r>
            <a:endParaRPr lang="zh-CN" altLang="en-US" sz="2800" dirty="0"/>
          </a:p>
        </p:txBody>
      </p:sp>
      <p:sp>
        <p:nvSpPr>
          <p:cNvPr id="7" name="矩形 2"/>
          <p:cNvSpPr/>
          <p:nvPr/>
        </p:nvSpPr>
        <p:spPr>
          <a:xfrm>
            <a:off x="927322" y="1361622"/>
            <a:ext cx="2743200" cy="7315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Representing</a:t>
            </a:r>
            <a:endParaRPr lang="zh-CN" altLang="en-US" sz="2800" dirty="0"/>
          </a:p>
        </p:txBody>
      </p:sp>
      <p:sp>
        <p:nvSpPr>
          <p:cNvPr id="8" name="矩形 2"/>
          <p:cNvSpPr/>
          <p:nvPr/>
        </p:nvSpPr>
        <p:spPr>
          <a:xfrm>
            <a:off x="927322" y="2352222"/>
            <a:ext cx="2743200" cy="7315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Summarizing</a:t>
            </a:r>
            <a:endParaRPr lang="zh-CN" altLang="en-US" sz="2800" dirty="0"/>
          </a:p>
        </p:txBody>
      </p:sp>
      <p:sp>
        <p:nvSpPr>
          <p:cNvPr id="10" name="矩形 2"/>
          <p:cNvSpPr/>
          <p:nvPr/>
        </p:nvSpPr>
        <p:spPr>
          <a:xfrm>
            <a:off x="4044627" y="13616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Raw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Math</a:t>
            </a:r>
            <a:endParaRPr lang="zh-CN" altLang="en-US" sz="2400" dirty="0"/>
          </a:p>
        </p:txBody>
      </p:sp>
      <p:sp>
        <p:nvSpPr>
          <p:cNvPr id="13" name="矩形 2"/>
          <p:cNvSpPr/>
          <p:nvPr/>
        </p:nvSpPr>
        <p:spPr>
          <a:xfrm>
            <a:off x="4044627" y="23522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Patterns: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zh-CN" sz="2400" dirty="0" smtClean="0"/>
              <a:t>rends,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campaigns…</a:t>
            </a:r>
            <a:endParaRPr lang="zh-CN" altLang="en-US" sz="2400" dirty="0"/>
          </a:p>
        </p:txBody>
      </p:sp>
      <p:sp>
        <p:nvSpPr>
          <p:cNvPr id="14" name="矩形 2"/>
          <p:cNvSpPr/>
          <p:nvPr/>
        </p:nvSpPr>
        <p:spPr>
          <a:xfrm>
            <a:off x="4044627" y="33428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F</a:t>
            </a:r>
            <a:r>
              <a:rPr lang="en-US" altLang="zh-CN" sz="2400" dirty="0" smtClean="0"/>
              <a:t>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underlying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influence,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intentions…</a:t>
            </a:r>
            <a:endParaRPr lang="zh-CN" altLang="en-US" sz="2400" dirty="0"/>
          </a:p>
        </p:txBody>
      </p:sp>
      <p:sp>
        <p:nvSpPr>
          <p:cNvPr id="15" name="矩形 2"/>
          <p:cNvSpPr/>
          <p:nvPr/>
        </p:nvSpPr>
        <p:spPr>
          <a:xfrm>
            <a:off x="4044627" y="43334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happen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future?</a:t>
            </a:r>
            <a:endParaRPr lang="zh-CN" altLang="en-US" sz="2400" dirty="0"/>
          </a:p>
        </p:txBody>
      </p:sp>
      <p:sp>
        <p:nvSpPr>
          <p:cNvPr id="16" name="矩形 2"/>
          <p:cNvSpPr/>
          <p:nvPr/>
        </p:nvSpPr>
        <p:spPr>
          <a:xfrm>
            <a:off x="4044626" y="53240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Recommendation,</a:t>
            </a:r>
            <a:endParaRPr lang="zh-CN" altLang="en-US" sz="2400" dirty="0"/>
          </a:p>
          <a:p>
            <a:r>
              <a:rPr lang="en-US" altLang="zh-CN" sz="2400" dirty="0" smtClean="0"/>
              <a:t>spam/fraud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detection…</a:t>
            </a:r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83603" y="1245476"/>
            <a:ext cx="8003194" cy="1923392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97" y="405352"/>
            <a:ext cx="8229600" cy="453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(e.g.,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DBLP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tweets)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 smtClean="0"/>
          </a:p>
          <a:p>
            <a:pPr marL="0" indent="0">
              <a:buNone/>
            </a:pPr>
            <a:r>
              <a:rPr lang="en-US" altLang="zh-CN" sz="2400" dirty="0" smtClean="0"/>
              <a:t>Return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(e.g.,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research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trends,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events)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966" y="959191"/>
            <a:ext cx="8819593" cy="646331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altLang="zh-CN" dirty="0" smtClean="0">
                <a:solidFill>
                  <a:srgbClr val="FF0000"/>
                </a:solidFill>
              </a:rPr>
              <a:t>09</a:t>
            </a:r>
            <a:r>
              <a:rPr 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Melville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W.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err="1" smtClean="0">
                <a:solidFill>
                  <a:srgbClr val="011C9A"/>
                </a:solidFill>
              </a:rPr>
              <a:t>Gryc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R.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Lawrence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00B050"/>
                </a:solidFill>
              </a:rPr>
              <a:t>Sentiment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analysis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lexical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text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dirty="0" smtClean="0"/>
              <a:t>”,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KDD</a:t>
            </a:r>
            <a:r>
              <a:rPr lang="en-US" altLang="zh-CN" dirty="0" smtClean="0"/>
              <a:t>’09.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Refs: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p81623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p84395</a:t>
            </a:r>
            <a:r>
              <a:rPr lang="en-US" altLang="zh-CN" dirty="0" smtClean="0"/>
              <a:t>…</a:t>
            </a:r>
            <a:endParaRPr lang="zh-CN" altLang="en-US" dirty="0" smtClean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" y="2159361"/>
            <a:ext cx="9144000" cy="39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7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Multicontextual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1528064"/>
            <a:ext cx="4572000" cy="1323439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20:03:09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11C9A"/>
                </a:solidFill>
              </a:rPr>
              <a:t>@</a:t>
            </a:r>
            <a:r>
              <a:rPr lang="en-US" sz="2000" dirty="0" err="1" smtClean="0">
                <a:solidFill>
                  <a:srgbClr val="011C9A"/>
                </a:solidFill>
              </a:rPr>
              <a:t>ebekahwsm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sz="2000" dirty="0" smtClean="0"/>
              <a:t>this </a:t>
            </a:r>
            <a:r>
              <a:rPr lang="en-US" sz="2000" dirty="0"/>
              <a:t>better be the </a:t>
            </a:r>
            <a:r>
              <a:rPr lang="en-US" sz="2000" dirty="0">
                <a:solidFill>
                  <a:srgbClr val="00B050"/>
                </a:solidFill>
              </a:rPr>
              <a:t>best halftime show </a:t>
            </a:r>
            <a:r>
              <a:rPr lang="en-US" sz="2000" dirty="0"/>
              <a:t>ever </a:t>
            </a:r>
            <a:r>
              <a:rPr lang="en-US" sz="2000" dirty="0">
                <a:solidFill>
                  <a:srgbClr val="00B050"/>
                </a:solidFill>
              </a:rPr>
              <a:t>in the history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B050"/>
                </a:solidFill>
              </a:rPr>
              <a:t>halftimes shows</a:t>
            </a:r>
            <a:r>
              <a:rPr lang="en-US" sz="2000" dirty="0"/>
              <a:t>. ever. 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 err="1">
                <a:solidFill>
                  <a:srgbClr val="7030A0"/>
                </a:solidFill>
              </a:rPr>
              <a:t>SuperBowl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678811" y="2898574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67653" y="3002068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050411" y="3043154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35271" y="306899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9328" y="3031003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74861" y="292454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endParaRPr lang="en-US" dirty="0"/>
          </a:p>
        </p:txBody>
      </p:sp>
      <p:cxnSp>
        <p:nvCxnSpPr>
          <p:cNvPr id="16" name="Straight Connector 15"/>
          <p:cNvCxnSpPr>
            <a:stCxn id="8" idx="2"/>
            <a:endCxn id="9" idx="7"/>
          </p:cNvCxnSpPr>
          <p:nvPr/>
        </p:nvCxnSpPr>
        <p:spPr>
          <a:xfrm flipH="1">
            <a:off x="5069056" y="2851503"/>
            <a:ext cx="1712744" cy="87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7"/>
          </p:cNvCxnSpPr>
          <p:nvPr/>
        </p:nvCxnSpPr>
        <p:spPr>
          <a:xfrm flipH="1">
            <a:off x="5657898" y="2851503"/>
            <a:ext cx="1123902" cy="190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6279011" y="2851503"/>
            <a:ext cx="502789" cy="191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6781800" y="2851503"/>
            <a:ext cx="282071" cy="217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3" idx="1"/>
          </p:cNvCxnSpPr>
          <p:nvPr/>
        </p:nvCxnSpPr>
        <p:spPr>
          <a:xfrm>
            <a:off x="6781800" y="2851503"/>
            <a:ext cx="914483" cy="219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  <a:endCxn id="14" idx="1"/>
          </p:cNvCxnSpPr>
          <p:nvPr/>
        </p:nvCxnSpPr>
        <p:spPr>
          <a:xfrm>
            <a:off x="6781800" y="2851503"/>
            <a:ext cx="1560016" cy="113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3" y="4776522"/>
            <a:ext cx="8905733" cy="1371223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52757" y="3326025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 smtClean="0"/>
              <a:t>value</a:t>
            </a:r>
            <a:endParaRPr 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3336739" y="3349705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043836" y="369025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683972" y="419499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57" name="Rectangle 56"/>
          <p:cNvSpPr/>
          <p:nvPr/>
        </p:nvSpPr>
        <p:spPr>
          <a:xfrm>
            <a:off x="7370247" y="3357493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8411578" y="4207805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Multicontextual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Publishing-paper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433256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Set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value</a:t>
            </a:r>
            <a:endParaRPr lang="zh-CN" alt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2537341" y="3353364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/>
              <a:t>value</a:t>
            </a:r>
            <a:endParaRPr 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765369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284941" y="419154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791823" y="1225384"/>
            <a:ext cx="423304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altLang="zh-CN" sz="2000" dirty="0" smtClean="0">
                <a:solidFill>
                  <a:srgbClr val="FF0000"/>
                </a:solidFill>
              </a:rPr>
              <a:t>09</a:t>
            </a:r>
            <a:r>
              <a:rPr 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P.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Melville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W.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Gryc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R.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Lawrence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smtClean="0">
                <a:solidFill>
                  <a:srgbClr val="00B050"/>
                </a:solidFill>
              </a:rPr>
              <a:t>Sentiment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analysis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combining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lexical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text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7030A0"/>
                </a:solidFill>
              </a:rPr>
              <a:t>KDD</a:t>
            </a:r>
            <a:r>
              <a:rPr lang="en-US" altLang="zh-CN" sz="2000" dirty="0" smtClean="0"/>
              <a:t>’09.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p81623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p84395</a:t>
            </a:r>
            <a:r>
              <a:rPr lang="en-US" altLang="zh-CN" sz="2000" dirty="0" smtClean="0"/>
              <a:t>…</a:t>
            </a:r>
            <a:endParaRPr lang="zh-CN" altLang="en-US" sz="2000" dirty="0" smtClean="0"/>
          </a:p>
        </p:txBody>
      </p:sp>
      <p:sp>
        <p:nvSpPr>
          <p:cNvPr id="30" name="Oval 29"/>
          <p:cNvSpPr/>
          <p:nvPr/>
        </p:nvSpPr>
        <p:spPr>
          <a:xfrm>
            <a:off x="4807589" y="3029916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188589" y="32006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429204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886207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336213" y="348274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748121" y="337698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582728" y="3344265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973055" y="34808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152835" y="3246856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465189" y="3053718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197834" y="2856600"/>
            <a:ext cx="1710511" cy="213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578834" y="2856600"/>
            <a:ext cx="1329511" cy="384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972973" y="2856600"/>
            <a:ext cx="935372" cy="527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01655" y="2856600"/>
            <a:ext cx="706690" cy="624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657804" y="2856600"/>
            <a:ext cx="250541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08345" y="2856600"/>
            <a:ext cx="206462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908345" y="2856600"/>
            <a:ext cx="656468" cy="62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908345" y="2856600"/>
            <a:ext cx="906731" cy="5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908345" y="2856600"/>
            <a:ext cx="1311445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08345" y="2856600"/>
            <a:ext cx="1623799" cy="237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300"/>
            <a:ext cx="9144000" cy="154379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65345" y="371431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7784917" y="421622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Summarizing Behaviors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/>
              <a:t>Dynamic: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consecutive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slices</a:t>
            </a:r>
            <a:endParaRPr lang="zh-CN" altLang="en-US" sz="2800" dirty="0" smtClean="0"/>
          </a:p>
          <a:p>
            <a:r>
              <a:rPr lang="en-US" altLang="zh-CN" sz="2800" i="1" dirty="0" err="1" smtClean="0"/>
              <a:t>Multicontextual</a:t>
            </a:r>
            <a:r>
              <a:rPr lang="en-US" altLang="zh-CN" sz="2800" i="1" dirty="0" smtClean="0"/>
              <a:t>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values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" y="3119811"/>
            <a:ext cx="8342486" cy="27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4036</TotalTime>
  <Words>973</Words>
  <Application>Microsoft Macintosh PowerPoint</Application>
  <PresentationFormat>On-screen Show (4:3)</PresentationFormat>
  <Paragraphs>346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Wingdings</vt:lpstr>
      <vt:lpstr>华文新魏</vt:lpstr>
      <vt:lpstr>宋体</vt:lpstr>
      <vt:lpstr>meng</vt:lpstr>
      <vt:lpstr>PowerPoint Presentation</vt:lpstr>
      <vt:lpstr>What is Tartan?</vt:lpstr>
      <vt:lpstr>What is Behavior? Is it valuable?</vt:lpstr>
      <vt:lpstr>Why We Talk about Behavior Today?</vt:lpstr>
      <vt:lpstr>Representing and Summarizing Behavior </vt:lpstr>
      <vt:lpstr>PowerPoint Presentation</vt:lpstr>
      <vt:lpstr>Behaviors: Dynamic and Multicontextual</vt:lpstr>
      <vt:lpstr>Behaviors: Dynamic and Multicontextual</vt:lpstr>
      <vt:lpstr>Summarizing Behaviors</vt:lpstr>
      <vt:lpstr>Tensor Fails</vt:lpstr>
      <vt:lpstr>Tensor Fails (cont.)</vt:lpstr>
      <vt:lpstr>Our Representations for Behavior and Behavioral Summary</vt:lpstr>
      <vt:lpstr>The Problem of Behavioral Summarization</vt:lpstr>
      <vt:lpstr>CATCHTARTAN</vt:lpstr>
      <vt:lpstr>Objective Function to Maximize</vt:lpstr>
      <vt:lpstr>Objective Function to Maximize (cont.)</vt:lpstr>
      <vt:lpstr>Encoding the Tartan: Dimensions</vt:lpstr>
      <vt:lpstr>Encoding the Tartan: Dimensional Values</vt:lpstr>
      <vt:lpstr>Encoding the Tartan: Time Slices</vt:lpstr>
      <vt:lpstr>Encoding the Tartan: Behaviors</vt:lpstr>
      <vt:lpstr>Encoding the Tartan: Entries</vt:lpstr>
      <vt:lpstr>Greedy Search for the Local Minimum</vt:lpstr>
      <vt:lpstr>Qualitative Analysis: DBLP data</vt:lpstr>
      <vt:lpstr>Qualitative Analysis: Super Bowl 2013</vt:lpstr>
      <vt:lpstr>Quantitative Analysis: Accuracy and Efficiency in Synthetic Experiments</vt:lpstr>
      <vt:lpstr>PowerPoint Presentation</vt:lpstr>
      <vt:lpstr>Summary</vt:lpstr>
      <vt:lpstr>Thank you!</vt:lpstr>
      <vt:lpstr>The Distributions in Real Data</vt:lpstr>
      <vt:lpstr>Qualitative Analysis: Grammy 2013</vt:lpstr>
      <vt:lpstr>Convergence</vt:lpstr>
      <vt:lpstr>Efficiency and Tartan Distributions</vt:lpstr>
      <vt:lpstr>Things Related with “Two-Level” Matrix</vt:lpstr>
      <vt:lpstr>Things Related with “Two-Level” Matrix (cont.)</vt:lpstr>
      <vt:lpstr>Things Related with “Two-Level” Matrix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MengJiang</cp:lastModifiedBy>
  <cp:revision>1432</cp:revision>
  <cp:lastPrinted>2016-02-05T14:08:37Z</cp:lastPrinted>
  <dcterms:created xsi:type="dcterms:W3CDTF">2015-10-19T18:32:36Z</dcterms:created>
  <dcterms:modified xsi:type="dcterms:W3CDTF">2016-08-18T05:35:09Z</dcterms:modified>
</cp:coreProperties>
</file>